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05" r:id="rId3"/>
    <p:sldId id="259" r:id="rId4"/>
    <p:sldId id="308" r:id="rId5"/>
    <p:sldId id="287" r:id="rId6"/>
    <p:sldId id="288" r:id="rId7"/>
    <p:sldId id="306" r:id="rId8"/>
    <p:sldId id="281" r:id="rId9"/>
    <p:sldId id="298" r:id="rId10"/>
    <p:sldId id="299" r:id="rId11"/>
    <p:sldId id="300" r:id="rId12"/>
    <p:sldId id="282" r:id="rId13"/>
    <p:sldId id="296" r:id="rId14"/>
    <p:sldId id="301" r:id="rId15"/>
    <p:sldId id="283" r:id="rId16"/>
    <p:sldId id="302" r:id="rId17"/>
    <p:sldId id="303" r:id="rId18"/>
    <p:sldId id="284" r:id="rId19"/>
    <p:sldId id="304" r:id="rId20"/>
    <p:sldId id="307" r:id="rId21"/>
    <p:sldId id="290" r:id="rId22"/>
    <p:sldId id="275" r:id="rId23"/>
    <p:sldId id="274" r:id="rId24"/>
  </p:sldIdLst>
  <p:sldSz cx="12192000" cy="6858000"/>
  <p:notesSz cx="6858000" cy="9144000"/>
  <p:embeddedFontLst>
    <p:embeddedFont>
      <p:font typeface="Basic-Trip" panose="02000500000000000000" pitchFamily="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mfortaa" panose="00000500000000000000" pitchFamily="2" charset="0"/>
      <p:regular r:id="rId32"/>
      <p:bold r:id="rId33"/>
    </p:embeddedFont>
    <p:embeddedFont>
      <p:font typeface="Itim" panose="00000500000000000000" pitchFamily="2" charset="-3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80E7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B437-9544-430C-99F8-5539061C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F6ED1-CD12-4A5A-853C-0ABB19239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3C8CB-FB2F-45F0-A564-FB10ABD4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B4F19-A1A8-493A-903D-A830651C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65F68-4F3D-4B02-83DB-E02A304D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C4B7-358C-470E-BEE8-93A53BA8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1FF10-CAFE-4183-B913-D14A50975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60252-6179-42CA-8AA9-E1A7EB94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2130B-F0C5-4C3E-81D1-2331709C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CB8B4-E8DF-4E5A-86EF-D5758277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9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9509C8-E63F-4B30-B2C6-E41115976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0C51-B895-4F31-9875-F01CD2F8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021D0-0C19-4DF2-A2D3-07C45CC4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2EFEF-9DAF-41DD-BAB0-A7C7EC2F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9C722-7E80-4A1A-B85A-9A9A73E1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48C9A-BCA0-4A29-A009-D1C5F2A9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07923-36B2-4705-B7AB-910614DBC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FC338-B10D-48A4-9AB3-643A80E8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A009B-A9B1-48C3-9691-0252B9B2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3C796-CF62-48F4-8050-004BF9E8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3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B6E5-86C0-405E-8B34-4E9F39A6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CFE32-33B1-43C1-9662-98B3BD840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1295A-1AD5-4493-ABCB-BD3C0E55F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691F-1396-4280-BBFE-B89F9287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F8FA-DB59-4252-9887-F9706291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2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5B89-F942-4455-A977-7EAD626E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1CCC-FDDC-4F1B-B875-E34091B9F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278D6-CF24-4776-8A08-2BB123F3B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426DA-60C2-4029-AD53-51122B6E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D22D5-CE23-4157-94BF-18BDF2A2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2F588-9982-4149-9260-BABD7470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45DE-9B9C-4574-908A-AFA5850D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F8322-FB4F-43FA-A465-186A4DE36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95955-8076-4BE0-8488-772CAC9B6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74184-F935-404E-B53B-95AFA7CBD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3515B-3176-47CE-B0A7-F20036490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9B4CF-3388-4D93-A990-5F220B2F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64828-EA04-4D9E-8307-E18A317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8DD4A-9F07-4203-9B8A-8681E772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58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20EE-CA80-4EC8-ADA8-0131C1487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34C65-0C6C-45A2-9E2A-F7201B78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F07B2-8B49-4DAF-B167-90144178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23136-A8C7-46C9-9B39-375E7EC3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2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210B4-0DD7-4C15-973A-0D3985E5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A0FE2-7799-4594-AE7B-3F12032E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01CD-3019-4F9F-B573-F67B6F8D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8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A110-2DB5-45B4-9976-E2EA568B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C11A-764C-4BB5-92A1-4AC853A8A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05192-608F-4B05-ABD2-06DD3AF20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B4F8B-0FDE-4AED-9254-9DDB1C51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10119-C52A-4700-8833-9A31768C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CD669-6582-43CD-9B12-90307340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1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5B25-4209-4EC8-93BE-3F5AE73C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53F6AB-24E4-4467-8869-02D064049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E5351-1C5F-4A92-98BF-AB2C193B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7761B-A828-4070-B639-F7E6A30A4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FAC6D-8FF8-4BDA-9C14-BE8AC7F3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BD883-7A5F-403A-BB73-DAF10ABB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7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11263-060A-4A03-AD5B-56545DB0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AA06A-B693-47D9-B1B6-70A3DA6C6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570B8-239F-4FC1-9C8C-BB2217124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B5E3-3664-49F3-8763-2B87910D7B8B}" type="datetimeFigureOut">
              <a:rPr lang="en-US" smtClean="0"/>
              <a:t>18-Dec-19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1799A-A077-459A-A813-FB51822D4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437DE-312F-42A4-A4C4-EF8F56157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A7011-8127-442E-808C-572215C7A8D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blue wall&#10;&#10;Description automatically generated">
            <a:extLst>
              <a:ext uri="{FF2B5EF4-FFF2-40B4-BE49-F238E27FC236}">
                <a16:creationId xmlns:a16="http://schemas.microsoft.com/office/drawing/2014/main" id="{655853D1-9685-4CF4-BF99-48EFB429305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0"/>
            <a:ext cx="12477750" cy="69532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2EA0FFB-01A1-4AA1-9C6F-92FD42342BA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15" y="5744478"/>
            <a:ext cx="1545785" cy="8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8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heel&#10;&#10;Description automatically generated">
            <a:extLst>
              <a:ext uri="{FF2B5EF4-FFF2-40B4-BE49-F238E27FC236}">
                <a16:creationId xmlns:a16="http://schemas.microsoft.com/office/drawing/2014/main" id="{E44A27CE-119C-4EAC-8FC8-774398523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5" y="549886"/>
            <a:ext cx="8087670" cy="3220816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25CBA41C-DC05-4B46-B5DF-852750696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25" y="4284876"/>
            <a:ext cx="2921150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06C85E-29AA-4316-8B4A-961D6D2A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9" y="413991"/>
            <a:ext cx="2359614" cy="112725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Basic-Trip" panose="02000500000000000000" pitchFamily="2" charset="0"/>
              </a:rPr>
              <a:t>Level 1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8B1862F-53B1-4248-8494-1A05801BF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16" y="1087655"/>
            <a:ext cx="8878344" cy="554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06C85E-29AA-4316-8B4A-961D6D2A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9" y="413991"/>
            <a:ext cx="2359614" cy="112725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>
                <a:solidFill>
                  <a:schemeClr val="bg1"/>
                </a:solidFill>
                <a:latin typeface="Basic-Trip" panose="02000500000000000000" pitchFamily="2" charset="0"/>
              </a:rPr>
              <a:t>Level 1</a:t>
            </a:r>
            <a:endParaRPr lang="en-US" sz="4000" b="1" kern="1200" dirty="0">
              <a:solidFill>
                <a:schemeClr val="bg1"/>
              </a:solidFill>
              <a:latin typeface="Basic-Trip" panose="02000500000000000000" pitchFamily="2" charset="0"/>
            </a:endParaRPr>
          </a:p>
        </p:txBody>
      </p:sp>
      <p:pic>
        <p:nvPicPr>
          <p:cNvPr id="3" name="Picture 2" descr="A picture containing indoor, white, covered, snow&#10;&#10;Description automatically generated">
            <a:extLst>
              <a:ext uri="{FF2B5EF4-FFF2-40B4-BE49-F238E27FC236}">
                <a16:creationId xmlns:a16="http://schemas.microsoft.com/office/drawing/2014/main" id="{1D86B7EE-C4CA-4EB1-9AA0-2CFD67E59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sitting, small, table, blue&#10;&#10;Description automatically generated">
            <a:extLst>
              <a:ext uri="{FF2B5EF4-FFF2-40B4-BE49-F238E27FC236}">
                <a16:creationId xmlns:a16="http://schemas.microsoft.com/office/drawing/2014/main" id="{E3E8F74B-357D-4010-AA78-8C23E087B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0" t="267" r="1802" b="-267"/>
          <a:stretch/>
        </p:blipFill>
        <p:spPr>
          <a:xfrm>
            <a:off x="6959065" y="2392521"/>
            <a:ext cx="5117431" cy="43788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325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CD2F3-DB12-4711-9776-3D3BA6D2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399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1"/>
                </a:solidFill>
                <a:latin typeface="Basic-Trip" panose="02000500000000000000" pitchFamily="2" charset="0"/>
              </a:rPr>
              <a:t>Level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627A9-DCB3-4034-8551-1BE036DFF00D}"/>
              </a:ext>
            </a:extLst>
          </p:cNvPr>
          <p:cNvSpPr txBox="1"/>
          <p:nvPr/>
        </p:nvSpPr>
        <p:spPr>
          <a:xfrm>
            <a:off x="202634" y="2544079"/>
            <a:ext cx="4245642" cy="281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Itim" panose="00000500000000000000" pitchFamily="2" charset="-34"/>
                <a:cs typeface="Itim" panose="00000500000000000000" pitchFamily="2" charset="-34"/>
              </a:rPr>
              <a:t>- </a:t>
            </a:r>
            <a:r>
              <a:rPr lang="th-TH" sz="2200" dirty="0">
                <a:latin typeface="Itim" panose="00000500000000000000" pitchFamily="2" charset="-34"/>
                <a:cs typeface="Itim" panose="00000500000000000000" pitchFamily="2" charset="-34"/>
              </a:rPr>
              <a:t>ไม่มีสัญลักษณ์ช่วยบอกประเภทขยะ</a:t>
            </a:r>
            <a:endParaRPr lang="en-US" sz="2200" dirty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Itim" panose="00000500000000000000" pitchFamily="2" charset="-34"/>
                <a:cs typeface="Itim" panose="00000500000000000000" pitchFamily="2" charset="-34"/>
              </a:rPr>
              <a:t>- </a:t>
            </a:r>
            <a:r>
              <a:rPr lang="th-TH" sz="2200" dirty="0">
                <a:latin typeface="Itim" panose="00000500000000000000" pitchFamily="2" charset="-34"/>
                <a:cs typeface="Itim" panose="00000500000000000000" pitchFamily="2" charset="-34"/>
              </a:rPr>
              <a:t>มีประเภทขยะมากกว่าด่านแรก รวมแล้วมีขยะทั้งหมด </a:t>
            </a:r>
            <a:r>
              <a:rPr lang="en-US" sz="2200" dirty="0">
                <a:latin typeface="Itim" panose="00000500000000000000" pitchFamily="2" charset="-34"/>
                <a:cs typeface="Itim" panose="00000500000000000000" pitchFamily="2" charset="-34"/>
              </a:rPr>
              <a:t>8 </a:t>
            </a:r>
            <a:r>
              <a:rPr lang="th-TH" sz="2200" dirty="0">
                <a:latin typeface="Itim" panose="00000500000000000000" pitchFamily="2" charset="-34"/>
                <a:cs typeface="Itim" panose="00000500000000000000" pitchFamily="2" charset="-34"/>
              </a:rPr>
              <a:t>อย่าง</a:t>
            </a:r>
            <a:endParaRPr lang="en-US" sz="2200" dirty="0"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907964-B273-4BCE-B975-6849E5F82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13" y="488611"/>
            <a:ext cx="6225736" cy="51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06C85E-29AA-4316-8B4A-961D6D2A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3990"/>
            <a:ext cx="2359614" cy="112725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Basic-Trip" panose="02000500000000000000" pitchFamily="2" charset="0"/>
              </a:rPr>
              <a:t>Level 2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62ABB67-76A3-4180-B16A-F153E543B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68" y="1099430"/>
            <a:ext cx="888065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3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06C85E-29AA-4316-8B4A-961D6D2A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3990"/>
            <a:ext cx="2359614" cy="112725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Basic-Trip" panose="02000500000000000000" pitchFamily="2" charset="0"/>
              </a:rPr>
              <a:t>Level 2</a:t>
            </a:r>
          </a:p>
        </p:txBody>
      </p:sp>
      <p:pic>
        <p:nvPicPr>
          <p:cNvPr id="4" name="Picture 3" descr="A picture containing indoor, building, toy, white&#10;&#10;Description automatically generated">
            <a:extLst>
              <a:ext uri="{FF2B5EF4-FFF2-40B4-BE49-F238E27FC236}">
                <a16:creationId xmlns:a16="http://schemas.microsoft.com/office/drawing/2014/main" id="{418D9706-2587-404D-B722-1AFB90498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83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CD2F3-DB12-4711-9776-3D3BA6D2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399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1"/>
                </a:solidFill>
                <a:latin typeface="Basic-Trip" panose="02000500000000000000" pitchFamily="2" charset="0"/>
              </a:rPr>
              <a:t>Level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627A9-DCB3-4034-8551-1BE036DFF00D}"/>
              </a:ext>
            </a:extLst>
          </p:cNvPr>
          <p:cNvSpPr txBox="1"/>
          <p:nvPr/>
        </p:nvSpPr>
        <p:spPr>
          <a:xfrm>
            <a:off x="471879" y="2435040"/>
            <a:ext cx="3707151" cy="426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Itim" panose="00000500000000000000" pitchFamily="2" charset="-34"/>
                <a:cs typeface="Itim" panose="00000500000000000000" pitchFamily="2" charset="-34"/>
              </a:rPr>
              <a:t>- </a:t>
            </a:r>
            <a:r>
              <a:rPr lang="th-TH" sz="2200" dirty="0">
                <a:latin typeface="Itim" panose="00000500000000000000" pitchFamily="2" charset="-34"/>
                <a:cs typeface="Itim" panose="00000500000000000000" pitchFamily="2" charset="-34"/>
              </a:rPr>
              <a:t>คล้ายกับด่านที่ </a:t>
            </a:r>
            <a:r>
              <a:rPr lang="en-US" sz="2200" dirty="0">
                <a:latin typeface="Itim" panose="00000500000000000000" pitchFamily="2" charset="-34"/>
                <a:cs typeface="Itim" panose="00000500000000000000" pitchFamily="2" charset="-34"/>
              </a:rPr>
              <a:t>2 </a:t>
            </a:r>
            <a:r>
              <a:rPr lang="th-TH" sz="2200" dirty="0">
                <a:latin typeface="Itim" panose="00000500000000000000" pitchFamily="2" charset="-34"/>
                <a:cs typeface="Itim" panose="00000500000000000000" pitchFamily="2" charset="-34"/>
              </a:rPr>
              <a:t>แต่ถังขยะจะไม่อยู่นิ่ง ทำให้มีความท้าทายในการโยนขยะมากขึ้น</a:t>
            </a:r>
            <a:endParaRPr lang="en-US" sz="2200" dirty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Comfortaa" panose="000005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Itim" panose="00000500000000000000" pitchFamily="2" charset="-34"/>
                <a:cs typeface="Itim" panose="00000500000000000000" pitchFamily="2" charset="-34"/>
              </a:rPr>
              <a:t>- </a:t>
            </a:r>
            <a:r>
              <a:rPr lang="th-TH" sz="2200" dirty="0">
                <a:latin typeface="Itim" panose="00000500000000000000" pitchFamily="2" charset="-34"/>
                <a:cs typeface="Itim" panose="00000500000000000000" pitchFamily="2" charset="-34"/>
              </a:rPr>
              <a:t>ด่านนี้จะมีประเภทขยะเพิ่มขึ้น รวมแล้วจะมีขยะทั้งหมด </a:t>
            </a:r>
            <a:r>
              <a:rPr lang="en-US" sz="2200" dirty="0">
                <a:latin typeface="Itim" panose="00000500000000000000" pitchFamily="2" charset="-34"/>
                <a:cs typeface="Itim" panose="00000500000000000000" pitchFamily="2" charset="-34"/>
              </a:rPr>
              <a:t>12 </a:t>
            </a:r>
            <a:r>
              <a:rPr lang="th-TH" sz="2200" dirty="0">
                <a:latin typeface="Itim" panose="00000500000000000000" pitchFamily="2" charset="-34"/>
                <a:cs typeface="Itim" panose="00000500000000000000" pitchFamily="2" charset="-34"/>
              </a:rPr>
              <a:t>อย่าง</a:t>
            </a:r>
            <a:endParaRPr lang="en-US" sz="2200" dirty="0"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  <p:pic>
        <p:nvPicPr>
          <p:cNvPr id="7" name="Picture 6" descr="A picture containing music&#10;&#10;Description automatically generated">
            <a:extLst>
              <a:ext uri="{FF2B5EF4-FFF2-40B4-BE49-F238E27FC236}">
                <a16:creationId xmlns:a16="http://schemas.microsoft.com/office/drawing/2014/main" id="{A1E5DCFA-E405-43BC-B367-D5E5D0296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363609"/>
            <a:ext cx="6250768" cy="51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78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06C85E-29AA-4316-8B4A-961D6D2A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3990"/>
            <a:ext cx="2359614" cy="112725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Basic-Trip" panose="02000500000000000000" pitchFamily="2" charset="0"/>
              </a:rPr>
              <a:t>Level </a:t>
            </a:r>
            <a:r>
              <a:rPr lang="en-US" sz="4000" b="1" dirty="0">
                <a:solidFill>
                  <a:schemeClr val="bg1"/>
                </a:solidFill>
                <a:latin typeface="Basic-Trip" panose="02000500000000000000" pitchFamily="2" charset="0"/>
              </a:rPr>
              <a:t>3</a:t>
            </a:r>
            <a:endParaRPr lang="en-US" sz="4000" b="1" kern="1200" dirty="0">
              <a:solidFill>
                <a:schemeClr val="bg1"/>
              </a:solidFill>
              <a:latin typeface="Basic-Trip" panose="02000500000000000000" pitchFamily="2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5D9EC18-CFEB-407B-9A46-A2181E68F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133" y="1097281"/>
            <a:ext cx="887787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4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06C85E-29AA-4316-8B4A-961D6D2A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3990"/>
            <a:ext cx="2359614" cy="112725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Basic-Trip" panose="02000500000000000000" pitchFamily="2" charset="0"/>
              </a:rPr>
              <a:t>Level </a:t>
            </a:r>
            <a:r>
              <a:rPr lang="en-US" sz="4000" b="1" dirty="0">
                <a:solidFill>
                  <a:schemeClr val="bg1"/>
                </a:solidFill>
                <a:latin typeface="Basic-Trip" panose="02000500000000000000" pitchFamily="2" charset="0"/>
              </a:rPr>
              <a:t>3</a:t>
            </a:r>
            <a:endParaRPr lang="en-US" sz="4000" b="1" kern="1200" dirty="0">
              <a:solidFill>
                <a:schemeClr val="bg1"/>
              </a:solidFill>
              <a:latin typeface="Basic-Trip" panose="02000500000000000000" pitchFamily="2" charset="0"/>
            </a:endParaRPr>
          </a:p>
        </p:txBody>
      </p:sp>
      <p:pic>
        <p:nvPicPr>
          <p:cNvPr id="3" name="Picture 2" descr="A picture containing indoor, white, computer, bunch&#10;&#10;Description automatically generated">
            <a:extLst>
              <a:ext uri="{FF2B5EF4-FFF2-40B4-BE49-F238E27FC236}">
                <a16:creationId xmlns:a16="http://schemas.microsoft.com/office/drawing/2014/main" id="{FD5D9745-A0E6-4518-9BF5-7D6B61490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6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CD2F3-DB12-4711-9776-3D3BA6D2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399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Basic-Trip" panose="02000500000000000000" pitchFamily="2" charset="0"/>
              </a:rPr>
              <a:t>Scoreboard</a:t>
            </a:r>
            <a:endParaRPr lang="en-US" b="1" kern="1200" dirty="0">
              <a:solidFill>
                <a:schemeClr val="tx1"/>
              </a:solidFill>
              <a:latin typeface="Basic-Trip" panose="02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627A9-DCB3-4034-8551-1BE036DFF00D}"/>
              </a:ext>
            </a:extLst>
          </p:cNvPr>
          <p:cNvSpPr txBox="1"/>
          <p:nvPr/>
        </p:nvSpPr>
        <p:spPr>
          <a:xfrm>
            <a:off x="383202" y="2435040"/>
            <a:ext cx="3884506" cy="365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th-TH" sz="2800" dirty="0">
                <a:latin typeface="Itim" panose="00000500000000000000" pitchFamily="2" charset="-34"/>
                <a:cs typeface="Itim" panose="00000500000000000000" pitchFamily="2" charset="-34"/>
              </a:rPr>
              <a:t>เมื่อเล่นจบแต่ละด่าน</a:t>
            </a:r>
            <a:endParaRPr lang="en-US" sz="2800" dirty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 algn="ctr"/>
            <a:r>
              <a:rPr lang="th-TH" sz="2800" dirty="0">
                <a:latin typeface="Itim" panose="00000500000000000000" pitchFamily="2" charset="-34"/>
                <a:cs typeface="Itim" panose="00000500000000000000" pitchFamily="2" charset="-34"/>
              </a:rPr>
              <a:t>จะไปที่หน้าสรุปคะแนน</a:t>
            </a:r>
            <a:endParaRPr lang="th-TH" sz="2800" b="1" dirty="0"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  <p:pic>
        <p:nvPicPr>
          <p:cNvPr id="6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3CD24AC-280A-4940-A34F-97244939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4" y="887120"/>
            <a:ext cx="6250768" cy="4708503"/>
          </a:xfrm>
        </p:spPr>
      </p:pic>
    </p:spTree>
    <p:extLst>
      <p:ext uri="{BB962C8B-B14F-4D97-AF65-F5344CB8AC3E}">
        <p14:creationId xmlns:p14="http://schemas.microsoft.com/office/powerpoint/2010/main" val="251579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06C85E-29AA-4316-8B4A-961D6D2A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3990"/>
            <a:ext cx="2359614" cy="112725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ic-Trip" panose="02000500000000000000" pitchFamily="2" charset="0"/>
              </a:rPr>
              <a:t>Scoreboard</a:t>
            </a:r>
            <a:endParaRPr lang="en-US" sz="3200" b="1" kern="1200" dirty="0">
              <a:solidFill>
                <a:schemeClr val="bg1"/>
              </a:solidFill>
              <a:latin typeface="Basic-Trip" panose="020005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C8C0C3-8F90-4650-B9D6-DB993EF34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" y="0"/>
            <a:ext cx="1218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1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1A8D-F19B-4C5E-B9D3-5DBE139C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Itim" panose="00000500000000000000" pitchFamily="2" charset="-34"/>
                <a:cs typeface="Itim" panose="00000500000000000000" pitchFamily="2" charset="-34"/>
              </a:rPr>
              <a:t>วัตถุประสงค์</a:t>
            </a:r>
            <a:endParaRPr lang="en-US" sz="5400" dirty="0">
              <a:solidFill>
                <a:schemeClr val="accent4">
                  <a:lumMod val="60000"/>
                  <a:lumOff val="40000"/>
                </a:schemeClr>
              </a:solidFill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B0C5-D8C7-4F98-ABB1-804A9A0DB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913" y="1719988"/>
            <a:ext cx="9050003" cy="4220120"/>
          </a:xfrm>
        </p:spPr>
        <p:txBody>
          <a:bodyPr>
            <a:normAutofit/>
          </a:bodyPr>
          <a:lstStyle/>
          <a:p>
            <a:pPr marL="0" indent="0" algn="thaiDist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</a:t>
            </a:r>
            <a:r>
              <a:rPr lang="th-TH" sz="32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เพื่อพัฒนาเกมที่ใช้เทคโนโลยีความเป็นจริงเสมือนบนเครื่องคอมพิวเตอร์ตั้งโต๊ะที่สามารถส่งเสริมให้ผู้เล่นตระหนักถึงปัญหาการไม่คัดแยกขยะ ทดลองลงมือแก้ไขปัญหาเบื้องต้นที่ใกล้ตัวและง่าย คือ การแยกขยะ และได้รับความรู้เกี่ยวกับประเภทของขยะมากขึ้น</a:t>
            </a:r>
            <a:endParaRPr lang="en-US" sz="3200" dirty="0">
              <a:solidFill>
                <a:schemeClr val="bg1"/>
              </a:solidFill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4703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9C9DAF-F299-4D2D-A316-CD6FF615C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" y="0"/>
            <a:ext cx="12189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3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104B-66AC-4052-B65E-2DCCC76D4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6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FFC000"/>
                </a:solidFill>
                <a:latin typeface="Basic-Trip" panose="02000500000000000000" pitchFamily="2" charset="0"/>
                <a:cs typeface="Cordia New" panose="020B0304020202020204" pitchFamily="34" charset="-34"/>
              </a:rPr>
              <a:t>Timeline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AB3FC-E0F9-4A1C-9F18-D32033AF06E2}"/>
              </a:ext>
            </a:extLst>
          </p:cNvPr>
          <p:cNvSpPr txBox="1"/>
          <p:nvPr/>
        </p:nvSpPr>
        <p:spPr>
          <a:xfrm>
            <a:off x="838200" y="1636294"/>
            <a:ext cx="1068324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ออกแบบระบบ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, </a:t>
            </a: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ตัวละคร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, </a:t>
            </a: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สตอรี่บอร์ด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		</a:t>
            </a: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1 กันยายน – 28 กันยายน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2019</a:t>
            </a:r>
          </a:p>
          <a:p>
            <a:pPr lvl="0">
              <a:lnSpc>
                <a:spcPct val="250000"/>
              </a:lnSpc>
            </a:pP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ออกแบบด่าน หาโมเดล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		</a:t>
            </a: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</a:t>
            </a: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29 กันยายน – 15 ตุลาคม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2019</a:t>
            </a:r>
          </a:p>
          <a:p>
            <a:pPr lvl="0">
              <a:lnSpc>
                <a:spcPct val="250000"/>
              </a:lnSpc>
            </a:pP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พัฒนาระบบ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			</a:t>
            </a: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	16 กันยายน – 10 ธันวาคม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2019</a:t>
            </a:r>
          </a:p>
          <a:p>
            <a:pPr lvl="0">
              <a:lnSpc>
                <a:spcPct val="250000"/>
              </a:lnSpc>
            </a:pP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ทดลองระบบ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และปรับปรุงรายละเอียด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		</a:t>
            </a:r>
            <a:r>
              <a:rPr lang="th-TH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10 ธันวาคม – 18 ธันวาคม</a:t>
            </a:r>
            <a:r>
              <a:rPr lang="en-US" sz="24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2019</a:t>
            </a:r>
          </a:p>
          <a:p>
            <a:pPr>
              <a:lnSpc>
                <a:spcPct val="250000"/>
              </a:lnSpc>
            </a:pPr>
            <a:endParaRPr lang="en-US" sz="2400" dirty="0">
              <a:solidFill>
                <a:schemeClr val="bg1"/>
              </a:solidFill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545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4CB6-EC9B-4AE8-BB7D-8B3A072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882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Basic-Trip" panose="02000500000000000000" pitchFamily="2" charset="0"/>
                <a:cs typeface="Cordia New" panose="020B0304020202020204" pitchFamily="34" charset="-34"/>
              </a:rPr>
              <a:t>Produced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9B85F-EAC8-440A-80EF-314A208B9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160" y="2110026"/>
            <a:ext cx="8067675" cy="35469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Thirada Theethum	60070034</a:t>
            </a:r>
            <a:endParaRPr lang="th-TH" sz="3200" dirty="0">
              <a:solidFill>
                <a:schemeClr val="bg1"/>
              </a:solidFill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3200" dirty="0" err="1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Sopoat</a:t>
            </a:r>
            <a:r>
              <a:rPr lang="en-US" sz="32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Iamcharoen</a:t>
            </a:r>
            <a:r>
              <a:rPr lang="th-TH" sz="32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60070101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3200" dirty="0" err="1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Attawut</a:t>
            </a:r>
            <a:r>
              <a:rPr lang="en-US" sz="32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Arpornrat</a:t>
            </a:r>
            <a:r>
              <a:rPr lang="en-US" sz="32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60070116</a:t>
            </a:r>
            <a:endParaRPr lang="th-TH" sz="3200" dirty="0">
              <a:solidFill>
                <a:schemeClr val="bg1"/>
              </a:solidFill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4301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150B-6478-4C42-A708-1F6B2FE3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rgbClr val="80E7FF"/>
                </a:solidFill>
                <a:latin typeface="Basic-Trip" panose="02000500000000000000" pitchFamily="2" charset="0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734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1A8D-F19B-4C5E-B9D3-5DBE139C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tim" panose="00000500000000000000" pitchFamily="2" charset="-34"/>
                <a:cs typeface="Itim" panose="00000500000000000000" pitchFamily="2" charset="-34"/>
              </a:rPr>
              <a:t>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B0C5-D8C7-4F98-ABB1-804A9A0DB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912" y="1719988"/>
            <a:ext cx="9020175" cy="4220120"/>
          </a:xfrm>
        </p:spPr>
        <p:txBody>
          <a:bodyPr>
            <a:normAutofit/>
          </a:bodyPr>
          <a:lstStyle/>
          <a:p>
            <a:pPr marL="0" indent="0" algn="thaiDist">
              <a:lnSpc>
                <a:spcPct val="150000"/>
              </a:lnSpc>
              <a:buNone/>
            </a:pPr>
            <a:r>
              <a:rPr lang="th-TH" sz="32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	ในยุคที่โลกมีสภาพแวดล้อมเต็มไปด้วยขยะ  ผู้คนละเลยที่จะคัดแยกประเภทขยะ ทำให้กระบวนการจัดการขยะเป็นไปได้ยากลำบาก และเกิดปัญหาขยะล้นโลก นักประดิษฐ์ที่สนใจในปัญหานี้จึงได้สร้างหุ่นยนต์แยกขยะขึ้นมา เพื่อช่วยเหลือโลกให้รอดพ้นจากวิกฤตนี้</a:t>
            </a:r>
            <a:endParaRPr lang="en-US" sz="3200" dirty="0">
              <a:solidFill>
                <a:schemeClr val="bg1"/>
              </a:solidFill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581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ackground&#10;&#10;Description automatically generated">
            <a:extLst>
              <a:ext uri="{FF2B5EF4-FFF2-40B4-BE49-F238E27FC236}">
                <a16:creationId xmlns:a16="http://schemas.microsoft.com/office/drawing/2014/main" id="{65F35193-A846-46C3-94D9-9EF5984EA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94"/>
          <a:stretch/>
        </p:blipFill>
        <p:spPr>
          <a:xfrm>
            <a:off x="0" y="-6284"/>
            <a:ext cx="12192000" cy="6864284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C56F1C5-6C75-4410-A122-D5888969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8" y="-6284"/>
            <a:ext cx="9696524" cy="68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6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104B-66AC-4052-B65E-2DCCC76D4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tim" panose="00000500000000000000" pitchFamily="2" charset="-34"/>
                <a:cs typeface="Itim" panose="00000500000000000000" pitchFamily="2" charset="-34"/>
              </a:rPr>
              <a:t>Character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BCA54-C146-43AF-83CC-FC107B4F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6" y="1606835"/>
            <a:ext cx="3586974" cy="4467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B6A9AB-EB13-44FB-8501-464F113EAEC6}"/>
              </a:ext>
            </a:extLst>
          </p:cNvPr>
          <p:cNvSpPr txBox="1"/>
          <p:nvPr/>
        </p:nvSpPr>
        <p:spPr>
          <a:xfrm>
            <a:off x="1509618" y="6116197"/>
            <a:ext cx="222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The Inventor</a:t>
            </a:r>
            <a:endParaRPr lang="en-US" sz="2800" dirty="0"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DE0AE-B58A-4276-8510-8FFF41A1B31B}"/>
              </a:ext>
            </a:extLst>
          </p:cNvPr>
          <p:cNvSpPr txBox="1"/>
          <p:nvPr/>
        </p:nvSpPr>
        <p:spPr>
          <a:xfrm>
            <a:off x="7020831" y="6116418"/>
            <a:ext cx="134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SEPBO</a:t>
            </a:r>
          </a:p>
        </p:txBody>
      </p:sp>
      <p:pic>
        <p:nvPicPr>
          <p:cNvPr id="4" name="Picture 3" descr="A picture containing blue, room, small, orange&#10;&#10;Description automatically generated">
            <a:extLst>
              <a:ext uri="{FF2B5EF4-FFF2-40B4-BE49-F238E27FC236}">
                <a16:creationId xmlns:a16="http://schemas.microsoft.com/office/drawing/2014/main" id="{36CDB156-1F45-406A-9510-9B369927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59" y="1602605"/>
            <a:ext cx="5956934" cy="44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4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A3EB-34F7-40B3-B9C1-E9BC03366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0926"/>
            <a:ext cx="10515600" cy="2556148"/>
          </a:xfrm>
        </p:spPr>
        <p:txBody>
          <a:bodyPr>
            <a:normAutofit/>
          </a:bodyPr>
          <a:lstStyle/>
          <a:p>
            <a:pPr algn="ctr"/>
            <a:r>
              <a:rPr lang="en-US" sz="1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sic-Trip" panose="02000500000000000000" pitchFamily="2" charset="0"/>
                <a:cs typeface="Cordia New" panose="020B0304020202020204" pitchFamily="34" charset="-34"/>
              </a:rPr>
              <a:t>Level Design</a:t>
            </a:r>
            <a:endParaRPr lang="en-US" sz="12500" dirty="0">
              <a:solidFill>
                <a:schemeClr val="accent4">
                  <a:lumMod val="60000"/>
                  <a:lumOff val="40000"/>
                </a:schemeClr>
              </a:solidFill>
              <a:latin typeface="Basic-Trip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5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4BAC4D7B-D9D1-432B-9AEB-A4A056D11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7"/>
            <a:ext cx="12192000" cy="68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9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CD2F3-DB12-4711-9776-3D3BA6D2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1399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1"/>
                </a:solidFill>
                <a:latin typeface="Basic-Trip" panose="02000500000000000000" pitchFamily="2" charset="0"/>
              </a:rPr>
              <a:t>Level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627A9-DCB3-4034-8551-1BE036DFF00D}"/>
              </a:ext>
            </a:extLst>
          </p:cNvPr>
          <p:cNvSpPr txBox="1"/>
          <p:nvPr/>
        </p:nvSpPr>
        <p:spPr>
          <a:xfrm>
            <a:off x="294345" y="2350767"/>
            <a:ext cx="4062219" cy="4177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400" b="1" dirty="0">
                <a:latin typeface="Itim" panose="00000500000000000000" pitchFamily="2" charset="-34"/>
                <a:cs typeface="Itim" panose="00000500000000000000" pitchFamily="2" charset="-34"/>
              </a:rPr>
              <a:t>Tutorial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200" b="1" dirty="0">
              <a:latin typeface="Comfortaa" panose="000005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th-TH" sz="2400" b="1" dirty="0">
              <a:latin typeface="Comfortaa" panose="000005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800" dirty="0">
                <a:latin typeface="Itim" panose="00000500000000000000" pitchFamily="2" charset="-34"/>
                <a:cs typeface="Itim" panose="00000500000000000000" pitchFamily="2" charset="-34"/>
              </a:rPr>
              <a:t>- </a:t>
            </a:r>
            <a:r>
              <a:rPr lang="th-TH" sz="6800" dirty="0">
                <a:latin typeface="Itim" panose="00000500000000000000" pitchFamily="2" charset="-34"/>
                <a:cs typeface="Itim" panose="00000500000000000000" pitchFamily="2" charset="-34"/>
              </a:rPr>
              <a:t>บอกวิธีการควบคุม </a:t>
            </a:r>
            <a:r>
              <a:rPr lang="en-US" sz="6800" dirty="0">
                <a:latin typeface="Itim" panose="00000500000000000000" pitchFamily="2" charset="-34"/>
                <a:cs typeface="Itim" panose="00000500000000000000" pitchFamily="2" charset="-34"/>
              </a:rPr>
              <a:t>Oculus Touch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800" dirty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800" dirty="0">
                <a:latin typeface="Itim" panose="00000500000000000000" pitchFamily="2" charset="-34"/>
                <a:cs typeface="Itim" panose="00000500000000000000" pitchFamily="2" charset="-34"/>
              </a:rPr>
              <a:t>- </a:t>
            </a:r>
            <a:r>
              <a:rPr lang="th-TH" sz="6800" dirty="0">
                <a:latin typeface="Itim" panose="00000500000000000000" pitchFamily="2" charset="-34"/>
                <a:cs typeface="Itim" panose="00000500000000000000" pitchFamily="2" charset="-34"/>
              </a:rPr>
              <a:t>บอกสิ่งที่ต้องทำ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800" dirty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800" dirty="0">
                <a:latin typeface="Itim" panose="00000500000000000000" pitchFamily="2" charset="-34"/>
                <a:cs typeface="Itim" panose="00000500000000000000" pitchFamily="2" charset="-34"/>
              </a:rPr>
              <a:t>- </a:t>
            </a:r>
            <a:r>
              <a:rPr lang="th-TH" sz="6800" dirty="0">
                <a:latin typeface="Itim" panose="00000500000000000000" pitchFamily="2" charset="-34"/>
                <a:cs typeface="Itim" panose="00000500000000000000" pitchFamily="2" charset="-34"/>
              </a:rPr>
              <a:t>บอกเรื่องเวลาที่จำกัด (</a:t>
            </a:r>
            <a:r>
              <a:rPr lang="en-US" sz="6800" dirty="0">
                <a:latin typeface="Itim" panose="00000500000000000000" pitchFamily="2" charset="-34"/>
                <a:cs typeface="Itim" panose="00000500000000000000" pitchFamily="2" charset="-34"/>
              </a:rPr>
              <a:t>3 </a:t>
            </a:r>
            <a:r>
              <a:rPr lang="th-TH" sz="6800" dirty="0">
                <a:latin typeface="Itim" panose="00000500000000000000" pitchFamily="2" charset="-34"/>
                <a:cs typeface="Itim" panose="00000500000000000000" pitchFamily="2" charset="-34"/>
              </a:rPr>
              <a:t>นาที)</a:t>
            </a:r>
            <a:endParaRPr lang="en-US" sz="6800" dirty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th-TH" sz="6800" dirty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6800" dirty="0">
                <a:latin typeface="Itim" panose="00000500000000000000" pitchFamily="2" charset="-34"/>
                <a:cs typeface="Itim" panose="00000500000000000000" pitchFamily="2" charset="-34"/>
              </a:rPr>
              <a:t>- </a:t>
            </a:r>
            <a:r>
              <a:rPr lang="th-TH" sz="6800" dirty="0">
                <a:latin typeface="Itim" panose="00000500000000000000" pitchFamily="2" charset="-34"/>
                <a:cs typeface="Itim" panose="00000500000000000000" pitchFamily="2" charset="-34"/>
              </a:rPr>
              <a:t>ให้ลองเล่นดู โดยด่านนี้จะมีขยะทั้งหมด </a:t>
            </a:r>
            <a:r>
              <a:rPr lang="en-US" sz="6800" dirty="0">
                <a:latin typeface="Itim" panose="00000500000000000000" pitchFamily="2" charset="-34"/>
                <a:cs typeface="Itim" panose="00000500000000000000" pitchFamily="2" charset="-34"/>
              </a:rPr>
              <a:t>4 </a:t>
            </a:r>
            <a:r>
              <a:rPr lang="th-TH" sz="6800" dirty="0">
                <a:latin typeface="Itim" panose="00000500000000000000" pitchFamily="2" charset="-34"/>
                <a:cs typeface="Itim" panose="00000500000000000000" pitchFamily="2" charset="-34"/>
              </a:rPr>
              <a:t>อย่าง และมีสัญลักษณ์บอกประเภทของขยะให้ด้วย</a:t>
            </a:r>
            <a:endParaRPr lang="en-US" sz="6800" dirty="0"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6DFF0F-5673-4557-88E2-1F87F9230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33" y="489249"/>
            <a:ext cx="6175510" cy="51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8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06C85E-29AA-4316-8B4A-961D6D2A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9" y="413991"/>
            <a:ext cx="2359614" cy="112725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Basic-Trip" panose="02000500000000000000" pitchFamily="2" charset="0"/>
              </a:rPr>
              <a:t>Level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95A53-6463-4EBB-8481-BAFCF059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94" y="1679350"/>
            <a:ext cx="10308655" cy="5015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33B4D-A3C6-4527-80B6-561E4385F6F0}"/>
              </a:ext>
            </a:extLst>
          </p:cNvPr>
          <p:cNvSpPr txBox="1"/>
          <p:nvPr/>
        </p:nvSpPr>
        <p:spPr>
          <a:xfrm>
            <a:off x="3195586" y="594798"/>
            <a:ext cx="6766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Controller: Oculus Touch</a:t>
            </a:r>
            <a:r>
              <a:rPr lang="th-TH" sz="4000" dirty="0">
                <a:solidFill>
                  <a:schemeClr val="bg1"/>
                </a:solidFill>
                <a:latin typeface="Itim" panose="00000500000000000000" pitchFamily="2" charset="-34"/>
                <a:cs typeface="Itim" panose="00000500000000000000" pitchFamily="2" charset="-34"/>
              </a:rPr>
              <a:t> </a:t>
            </a:r>
            <a:endParaRPr lang="en-US" sz="4000" dirty="0">
              <a:solidFill>
                <a:schemeClr val="bg1"/>
              </a:solidFill>
              <a:latin typeface="Itim" panose="00000500000000000000" pitchFamily="2" charset="-34"/>
              <a:cs typeface="Itim" panose="00000500000000000000" pitchFamily="2" charset="-34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238C265-154D-440E-9DB4-31675E6A8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174" y="6131292"/>
            <a:ext cx="404263" cy="3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4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345</Words>
  <Application>Microsoft Office PowerPoint</Application>
  <PresentationFormat>Widescreen</PresentationFormat>
  <Paragraphs>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 Light</vt:lpstr>
      <vt:lpstr>Comfortaa</vt:lpstr>
      <vt:lpstr>Basic-Trip</vt:lpstr>
      <vt:lpstr>Itim</vt:lpstr>
      <vt:lpstr>Calibri</vt:lpstr>
      <vt:lpstr>Office Theme</vt:lpstr>
      <vt:lpstr>PowerPoint Presentation</vt:lpstr>
      <vt:lpstr>วัตถุประสงค์</vt:lpstr>
      <vt:lpstr>Story</vt:lpstr>
      <vt:lpstr>PowerPoint Presentation</vt:lpstr>
      <vt:lpstr>Character Model</vt:lpstr>
      <vt:lpstr>Level Design</vt:lpstr>
      <vt:lpstr>PowerPoint Presentation</vt:lpstr>
      <vt:lpstr>Level 1</vt:lpstr>
      <vt:lpstr>Level 1</vt:lpstr>
      <vt:lpstr>Level 1</vt:lpstr>
      <vt:lpstr>Level 1</vt:lpstr>
      <vt:lpstr>Level 2</vt:lpstr>
      <vt:lpstr>Level 2</vt:lpstr>
      <vt:lpstr>Level 2</vt:lpstr>
      <vt:lpstr>Level 3</vt:lpstr>
      <vt:lpstr>Level 3</vt:lpstr>
      <vt:lpstr>Level 3</vt:lpstr>
      <vt:lpstr>Scoreboard</vt:lpstr>
      <vt:lpstr>Scoreboard</vt:lpstr>
      <vt:lpstr>PowerPoint Presentation</vt:lpstr>
      <vt:lpstr>Timeline</vt:lpstr>
      <vt:lpstr>Produced by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SEPBO</dc:title>
  <dc:creator>THIRADA THEETHUM</dc:creator>
  <cp:lastModifiedBy>THIRADA THEETHUM</cp:lastModifiedBy>
  <cp:revision>53</cp:revision>
  <dcterms:created xsi:type="dcterms:W3CDTF">2019-11-04T08:23:55Z</dcterms:created>
  <dcterms:modified xsi:type="dcterms:W3CDTF">2019-12-18T16:15:31Z</dcterms:modified>
</cp:coreProperties>
</file>